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08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E7FBB418-3B73-4830-A530-A6DCA1784E94}" type="datetimeFigureOut">
              <a:rPr lang="fr-FR" smtClean="0"/>
              <a:pPr/>
              <a:t>04/04/2020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FBD9A339-3E23-44F3-BFC6-DE9AB007494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7FBB418-3B73-4830-A530-A6DCA1784E94}" type="datetimeFigureOut">
              <a:rPr lang="fr-FR" smtClean="0"/>
              <a:pPr/>
              <a:t>04/04/2020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D9A339-3E23-44F3-BFC6-DE9AB007494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7FBB418-3B73-4830-A530-A6DCA1784E94}" type="datetimeFigureOut">
              <a:rPr lang="fr-FR" smtClean="0"/>
              <a:pPr/>
              <a:t>04/04/2020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D9A339-3E23-44F3-BFC6-DE9AB007494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7FBB418-3B73-4830-A530-A6DCA1784E94}" type="datetimeFigureOut">
              <a:rPr lang="fr-FR" smtClean="0"/>
              <a:pPr/>
              <a:t>04/04/2020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D9A339-3E23-44F3-BFC6-DE9AB00749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E7FBB418-3B73-4830-A530-A6DCA1784E94}" type="datetimeFigureOut">
              <a:rPr lang="fr-FR" smtClean="0"/>
              <a:pPr/>
              <a:t>04/04/2020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BD9A339-3E23-44F3-BFC6-DE9AB0074946}"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7FBB418-3B73-4830-A530-A6DCA1784E94}" type="datetimeFigureOut">
              <a:rPr lang="fr-FR" smtClean="0"/>
              <a:pPr/>
              <a:t>04/04/2020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D9A339-3E23-44F3-BFC6-DE9AB007494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E7FBB418-3B73-4830-A530-A6DCA1784E94}" type="datetimeFigureOut">
              <a:rPr lang="fr-FR" smtClean="0"/>
              <a:pPr/>
              <a:t>04/04/2020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BD9A339-3E23-44F3-BFC6-DE9AB007494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E7FBB418-3B73-4830-A530-A6DCA1784E94}" type="datetimeFigureOut">
              <a:rPr lang="fr-FR" smtClean="0"/>
              <a:pPr/>
              <a:t>04/04/2020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BD9A339-3E23-44F3-BFC6-DE9AB007494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7FBB418-3B73-4830-A530-A6DCA1784E94}" type="datetimeFigureOut">
              <a:rPr lang="fr-FR" smtClean="0"/>
              <a:pPr/>
              <a:t>04/04/2020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BD9A339-3E23-44F3-BFC6-DE9AB007494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7FBB418-3B73-4830-A530-A6DCA1784E94}" type="datetimeFigureOut">
              <a:rPr lang="fr-FR" smtClean="0"/>
              <a:pPr/>
              <a:t>04/04/2020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BD9A339-3E23-44F3-BFC6-DE9AB007494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E7FBB418-3B73-4830-A530-A6DCA1784E94}" type="datetimeFigureOut">
              <a:rPr lang="fr-FR" smtClean="0"/>
              <a:pPr/>
              <a:t>04/04/2020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FBD9A339-3E23-44F3-BFC6-DE9AB0074946}"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7FBB418-3B73-4830-A530-A6DCA1784E94}" type="datetimeFigureOut">
              <a:rPr lang="fr-FR" smtClean="0"/>
              <a:pPr/>
              <a:t>04/04/2020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BD9A339-3E23-44F3-BFC6-DE9AB0074946}"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Image 1" descr="C:\Documents and Settings\Administrateur\Bureau\11137167_588952731207658_7773372494578170345_n.jpg"/>
          <p:cNvPicPr>
            <a:picLocks noChangeAspect="1" noChangeArrowheads="1"/>
          </p:cNvPicPr>
          <p:nvPr/>
        </p:nvPicPr>
        <p:blipFill>
          <a:blip r:embed="rId2"/>
          <a:srcRect/>
          <a:stretch>
            <a:fillRect/>
          </a:stretch>
        </p:blipFill>
        <p:spPr bwMode="auto">
          <a:xfrm>
            <a:off x="214282" y="249226"/>
            <a:ext cx="1857387" cy="1893890"/>
          </a:xfrm>
          <a:prstGeom prst="rect">
            <a:avLst/>
          </a:prstGeom>
          <a:noFill/>
          <a:ln w="9525">
            <a:noFill/>
            <a:miter lim="800000"/>
            <a:headEnd/>
            <a:tailEnd/>
          </a:ln>
        </p:spPr>
      </p:pic>
      <p:sp>
        <p:nvSpPr>
          <p:cNvPr id="7" name="Rectangle 6"/>
          <p:cNvSpPr/>
          <p:nvPr/>
        </p:nvSpPr>
        <p:spPr>
          <a:xfrm>
            <a:off x="2414678" y="752757"/>
            <a:ext cx="6033255" cy="461665"/>
          </a:xfrm>
          <a:prstGeom prst="rect">
            <a:avLst/>
          </a:prstGeom>
        </p:spPr>
        <p:txBody>
          <a:bodyPr wrap="none">
            <a:spAutoFit/>
          </a:bodyPr>
          <a:lstStyle/>
          <a:p>
            <a:r>
              <a:rPr lang="fr-FR" sz="2400" b="1" dirty="0">
                <a:latin typeface="Times New Roman" pitchFamily="18" charset="0"/>
                <a:cs typeface="Times New Roman" pitchFamily="18" charset="0"/>
              </a:rPr>
              <a:t>Université des Frères </a:t>
            </a:r>
            <a:r>
              <a:rPr lang="fr-FR" sz="2400" b="1" dirty="0" err="1">
                <a:latin typeface="Times New Roman" pitchFamily="18" charset="0"/>
                <a:cs typeface="Times New Roman" pitchFamily="18" charset="0"/>
              </a:rPr>
              <a:t>Mentouri</a:t>
            </a:r>
            <a:r>
              <a:rPr lang="fr-FR" sz="2400" b="1" dirty="0">
                <a:latin typeface="Times New Roman" pitchFamily="18" charset="0"/>
                <a:cs typeface="Times New Roman" pitchFamily="18" charset="0"/>
              </a:rPr>
              <a:t> Constantine </a:t>
            </a:r>
          </a:p>
        </p:txBody>
      </p:sp>
      <p:sp>
        <p:nvSpPr>
          <p:cNvPr id="8" name="Rectangle 7"/>
          <p:cNvSpPr/>
          <p:nvPr/>
        </p:nvSpPr>
        <p:spPr>
          <a:xfrm>
            <a:off x="2842215" y="1671568"/>
            <a:ext cx="5069529" cy="400110"/>
          </a:xfrm>
          <a:prstGeom prst="rect">
            <a:avLst/>
          </a:prstGeom>
        </p:spPr>
        <p:txBody>
          <a:bodyPr wrap="none">
            <a:spAutoFit/>
          </a:bodyPr>
          <a:lstStyle/>
          <a:p>
            <a:r>
              <a:rPr lang="fr-FR" sz="2000" b="1" dirty="0">
                <a:latin typeface="Times New Roman" pitchFamily="18" charset="0"/>
                <a:cs typeface="Times New Roman" pitchFamily="18" charset="0"/>
              </a:rPr>
              <a:t>Faculté des Sciences de la Nature et de la Vie</a:t>
            </a:r>
          </a:p>
        </p:txBody>
      </p:sp>
      <p:sp>
        <p:nvSpPr>
          <p:cNvPr id="9" name="Rectangle 8"/>
          <p:cNvSpPr/>
          <p:nvPr/>
        </p:nvSpPr>
        <p:spPr>
          <a:xfrm>
            <a:off x="2071670" y="2571744"/>
            <a:ext cx="6643734" cy="400110"/>
          </a:xfrm>
          <a:prstGeom prst="rect">
            <a:avLst/>
          </a:prstGeom>
        </p:spPr>
        <p:txBody>
          <a:bodyPr wrap="square">
            <a:spAutoFit/>
          </a:bodyPr>
          <a:lstStyle/>
          <a:p>
            <a:r>
              <a:rPr lang="fr-FR" sz="2000" b="1" dirty="0">
                <a:latin typeface="Times New Roman" pitchFamily="18" charset="0"/>
                <a:cs typeface="Times New Roman" pitchFamily="18" charset="0"/>
              </a:rPr>
              <a:t>Département </a:t>
            </a:r>
            <a:r>
              <a:rPr lang="fr-FR" sz="2000" b="1" dirty="0" smtClean="0">
                <a:latin typeface="Times New Roman" pitchFamily="18" charset="0"/>
                <a:cs typeface="Times New Roman" pitchFamily="18" charset="0"/>
              </a:rPr>
              <a:t>du tronc </a:t>
            </a:r>
            <a:r>
              <a:rPr lang="fr-FR" sz="2000" b="1" dirty="0">
                <a:latin typeface="Times New Roman" pitchFamily="18" charset="0"/>
                <a:cs typeface="Times New Roman" pitchFamily="18" charset="0"/>
              </a:rPr>
              <a:t>commun ; 1 ère  année LMD</a:t>
            </a:r>
          </a:p>
        </p:txBody>
      </p:sp>
      <p:sp>
        <p:nvSpPr>
          <p:cNvPr id="10" name="Rectangle 9"/>
          <p:cNvSpPr/>
          <p:nvPr/>
        </p:nvSpPr>
        <p:spPr>
          <a:xfrm>
            <a:off x="142844" y="3600394"/>
            <a:ext cx="6450805" cy="400110"/>
          </a:xfrm>
          <a:prstGeom prst="rect">
            <a:avLst/>
          </a:prstGeom>
        </p:spPr>
        <p:txBody>
          <a:bodyPr wrap="none">
            <a:spAutoFit/>
          </a:bodyPr>
          <a:lstStyle/>
          <a:p>
            <a:r>
              <a:rPr lang="fr-FR" sz="2000" b="1" dirty="0" smtClean="0">
                <a:latin typeface="Times New Roman" pitchFamily="18" charset="0"/>
                <a:cs typeface="Times New Roman" pitchFamily="18" charset="0"/>
              </a:rPr>
              <a:t>Module : </a:t>
            </a:r>
            <a:r>
              <a:rPr lang="fr-FR" sz="2000" b="1" dirty="0">
                <a:latin typeface="Times New Roman" pitchFamily="18" charset="0"/>
                <a:cs typeface="Times New Roman" pitchFamily="18" charset="0"/>
              </a:rPr>
              <a:t>Sciences de la vie et impacts socio-économiques</a:t>
            </a:r>
            <a:r>
              <a:rPr lang="fr-FR" sz="2000" b="1" dirty="0" smtClean="0">
                <a:latin typeface="Times New Roman" pitchFamily="18" charset="0"/>
                <a:cs typeface="Times New Roman" pitchFamily="18" charset="0"/>
              </a:rPr>
              <a:t> </a:t>
            </a:r>
            <a:endParaRPr lang="fr-FR" sz="2000" b="1" dirty="0">
              <a:latin typeface="Times New Roman" pitchFamily="18" charset="0"/>
              <a:cs typeface="Times New Roman" pitchFamily="18" charset="0"/>
            </a:endParaRPr>
          </a:p>
        </p:txBody>
      </p:sp>
      <p:sp>
        <p:nvSpPr>
          <p:cNvPr id="11" name="Rectangle 10"/>
          <p:cNvSpPr/>
          <p:nvPr/>
        </p:nvSpPr>
        <p:spPr>
          <a:xfrm>
            <a:off x="2500298" y="4743402"/>
            <a:ext cx="4072140" cy="400110"/>
          </a:xfrm>
          <a:prstGeom prst="rect">
            <a:avLst/>
          </a:prstGeom>
        </p:spPr>
        <p:txBody>
          <a:bodyPr wrap="none">
            <a:spAutoFit/>
          </a:bodyPr>
          <a:lstStyle/>
          <a:p>
            <a:r>
              <a:rPr lang="fr-FR" sz="2000" b="1" dirty="0">
                <a:latin typeface="Times New Roman" pitchFamily="18" charset="0"/>
                <a:cs typeface="Times New Roman" pitchFamily="18" charset="0"/>
              </a:rPr>
              <a:t>Chapitre </a:t>
            </a:r>
            <a:r>
              <a:rPr lang="fr-FR" sz="2000" b="1" dirty="0" smtClean="0">
                <a:latin typeface="Times New Roman" pitchFamily="18" charset="0"/>
                <a:cs typeface="Times New Roman" pitchFamily="18" charset="0"/>
              </a:rPr>
              <a:t>3 : </a:t>
            </a:r>
            <a:r>
              <a:rPr lang="fr-FR" sz="2000" b="1" dirty="0">
                <a:latin typeface="Times New Roman" pitchFamily="18" charset="0"/>
                <a:cs typeface="Times New Roman" pitchFamily="18" charset="0"/>
              </a:rPr>
              <a:t>Biotechnologie et santé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1071546"/>
            <a:ext cx="3932487" cy="400110"/>
          </a:xfrm>
          <a:prstGeom prst="rect">
            <a:avLst/>
          </a:prstGeom>
        </p:spPr>
        <p:txBody>
          <a:bodyPr wrap="none">
            <a:spAutoFit/>
          </a:bodyPr>
          <a:lstStyle/>
          <a:p>
            <a:pPr lvl="0"/>
            <a:r>
              <a:rPr lang="fr-FR" sz="2000" b="1" dirty="0" smtClean="0">
                <a:latin typeface="Times New Roman" pitchFamily="18" charset="0"/>
                <a:cs typeface="Times New Roman" pitchFamily="18" charset="0"/>
              </a:rPr>
              <a:t>1- Définition </a:t>
            </a:r>
            <a:r>
              <a:rPr lang="fr-FR" sz="2000" b="1" dirty="0">
                <a:latin typeface="Times New Roman" pitchFamily="18" charset="0"/>
                <a:cs typeface="Times New Roman" pitchFamily="18" charset="0"/>
              </a:rPr>
              <a:t>de la biotechnologie :</a:t>
            </a:r>
          </a:p>
        </p:txBody>
      </p:sp>
      <p:sp>
        <p:nvSpPr>
          <p:cNvPr id="4" name="Rectangle 3"/>
          <p:cNvSpPr/>
          <p:nvPr/>
        </p:nvSpPr>
        <p:spPr>
          <a:xfrm>
            <a:off x="571472" y="1571612"/>
            <a:ext cx="7286676" cy="923330"/>
          </a:xfrm>
          <a:prstGeom prst="rect">
            <a:avLst/>
          </a:prstGeom>
        </p:spPr>
        <p:txBody>
          <a:bodyPr wrap="square">
            <a:spAutoFit/>
          </a:bodyPr>
          <a:lstStyle/>
          <a:p>
            <a:r>
              <a:rPr lang="fr-FR" dirty="0" smtClean="0">
                <a:latin typeface="Times New Roman" pitchFamily="18" charset="0"/>
                <a:cs typeface="Times New Roman" pitchFamily="18" charset="0"/>
              </a:rPr>
              <a:t>La biotechnologie est une union entre la  biologie et la technologie, par des méthodes et de procédés qui utilisent des agents biologiques pour fabriquer des biens ou des services</a:t>
            </a:r>
            <a:r>
              <a:rPr lang="fr-FR" dirty="0" smtClean="0"/>
              <a:t>.</a:t>
            </a:r>
            <a:endParaRPr lang="fr-FR" dirty="0"/>
          </a:p>
        </p:txBody>
      </p:sp>
      <p:sp>
        <p:nvSpPr>
          <p:cNvPr id="5" name="Rectangle 4"/>
          <p:cNvSpPr/>
          <p:nvPr/>
        </p:nvSpPr>
        <p:spPr>
          <a:xfrm>
            <a:off x="142844" y="2571744"/>
            <a:ext cx="6858048" cy="400110"/>
          </a:xfrm>
          <a:prstGeom prst="rect">
            <a:avLst/>
          </a:prstGeom>
        </p:spPr>
        <p:txBody>
          <a:bodyPr wrap="square">
            <a:spAutoFit/>
          </a:bodyPr>
          <a:lstStyle/>
          <a:p>
            <a:pPr lvl="0"/>
            <a:r>
              <a:rPr lang="fr-FR" sz="2000" b="1" dirty="0" smtClean="0">
                <a:latin typeface="Times New Roman" pitchFamily="18" charset="0"/>
                <a:cs typeface="Times New Roman" pitchFamily="18" charset="0"/>
              </a:rPr>
              <a:t>2- Rôle de la biotechnologie dans le domaine de la santé :</a:t>
            </a:r>
            <a:endParaRPr lang="fr-FR" sz="2000" b="1" dirty="0">
              <a:latin typeface="Times New Roman" pitchFamily="18" charset="0"/>
              <a:cs typeface="Times New Roman" pitchFamily="18" charset="0"/>
            </a:endParaRPr>
          </a:p>
        </p:txBody>
      </p:sp>
      <p:sp>
        <p:nvSpPr>
          <p:cNvPr id="6" name="Rectangle 5"/>
          <p:cNvSpPr/>
          <p:nvPr/>
        </p:nvSpPr>
        <p:spPr>
          <a:xfrm>
            <a:off x="571472" y="3023242"/>
            <a:ext cx="8286808" cy="646331"/>
          </a:xfrm>
          <a:prstGeom prst="rect">
            <a:avLst/>
          </a:prstGeom>
        </p:spPr>
        <p:txBody>
          <a:bodyPr wrap="square">
            <a:spAutoFit/>
          </a:bodyPr>
          <a:lstStyle/>
          <a:p>
            <a:r>
              <a:rPr lang="fr-FR" dirty="0" smtClean="0">
                <a:latin typeface="Times New Roman" pitchFamily="18" charset="0"/>
                <a:cs typeface="Times New Roman" pitchFamily="18" charset="0"/>
              </a:rPr>
              <a:t>Les biotechnologies permettent au domaine de la santé de réaliser plusieurs progrès : organe artificiel, thérapie cellulaire, développement de bio-médicaments, de vaccins…</a:t>
            </a:r>
            <a:endParaRPr lang="fr-FR" dirty="0">
              <a:latin typeface="Times New Roman" pitchFamily="18" charset="0"/>
              <a:cs typeface="Times New Roman" pitchFamily="18" charset="0"/>
            </a:endParaRPr>
          </a:p>
        </p:txBody>
      </p:sp>
      <p:sp>
        <p:nvSpPr>
          <p:cNvPr id="7" name="Rectangle 6"/>
          <p:cNvSpPr/>
          <p:nvPr/>
        </p:nvSpPr>
        <p:spPr>
          <a:xfrm>
            <a:off x="642910" y="3657431"/>
            <a:ext cx="7858180" cy="1200329"/>
          </a:xfrm>
          <a:prstGeom prst="rect">
            <a:avLst/>
          </a:prstGeom>
        </p:spPr>
        <p:txBody>
          <a:bodyPr wrap="square">
            <a:spAutoFit/>
          </a:bodyPr>
          <a:lstStyle/>
          <a:p>
            <a:pPr lvl="1">
              <a:buFont typeface="Wingdings" pitchFamily="2" charset="2"/>
              <a:buChar char="Ø"/>
            </a:pPr>
            <a:r>
              <a:rPr lang="fr-FR" b="1" dirty="0" smtClean="0"/>
              <a:t> Organe artificiel :</a:t>
            </a:r>
          </a:p>
          <a:p>
            <a:r>
              <a:rPr lang="fr-FR" dirty="0" smtClean="0"/>
              <a:t>Dans certaines maladies, il est parfois indispensable de remplacer un organe malade mais le manque de ces organes a permis a la recherche en bio </a:t>
            </a:r>
            <a:r>
              <a:rPr lang="fr-FR" dirty="0" err="1" smtClean="0"/>
              <a:t>tech</a:t>
            </a:r>
            <a:r>
              <a:rPr lang="fr-FR" dirty="0" smtClean="0"/>
              <a:t> de  développer  des organes de synthèse, par exemple des reins de synthèse.</a:t>
            </a:r>
            <a:endParaRPr lang="fr-FR" dirty="0"/>
          </a:p>
        </p:txBody>
      </p:sp>
      <p:sp>
        <p:nvSpPr>
          <p:cNvPr id="8" name="Rectangle 7"/>
          <p:cNvSpPr/>
          <p:nvPr/>
        </p:nvSpPr>
        <p:spPr>
          <a:xfrm>
            <a:off x="642910" y="4952068"/>
            <a:ext cx="8001056" cy="1200329"/>
          </a:xfrm>
          <a:prstGeom prst="rect">
            <a:avLst/>
          </a:prstGeom>
        </p:spPr>
        <p:txBody>
          <a:bodyPr wrap="square">
            <a:spAutoFit/>
          </a:bodyPr>
          <a:lstStyle/>
          <a:p>
            <a:pPr lvl="1">
              <a:buFont typeface="Wingdings" pitchFamily="2" charset="2"/>
              <a:buChar char="Ø"/>
            </a:pPr>
            <a:r>
              <a:rPr lang="fr-FR" b="1" dirty="0" smtClean="0">
                <a:latin typeface="Times New Roman" pitchFamily="18" charset="0"/>
                <a:cs typeface="Times New Roman" pitchFamily="18" charset="0"/>
              </a:rPr>
              <a:t>Thérapie cellulaire :</a:t>
            </a:r>
          </a:p>
          <a:p>
            <a:r>
              <a:rPr lang="fr-FR" dirty="0" smtClean="0">
                <a:latin typeface="Times New Roman" pitchFamily="18" charset="0"/>
                <a:cs typeface="Times New Roman" pitchFamily="18" charset="0"/>
              </a:rPr>
              <a:t>Cette manière de thérapie permet de soigner un patient en lui injectant des cellules sur l'organe malade (cellules souches la plupart du temps). La thérapie cellulaire est utilisée par exemple pour la maladie d’Alzheimer, diabète, leucémie…</a:t>
            </a:r>
            <a:endParaRPr lang="fr-FR"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1305342"/>
            <a:ext cx="8929750" cy="2031325"/>
          </a:xfrm>
          <a:prstGeom prst="rect">
            <a:avLst/>
          </a:prstGeom>
        </p:spPr>
        <p:txBody>
          <a:bodyPr wrap="square">
            <a:spAutoFit/>
          </a:bodyPr>
          <a:lstStyle/>
          <a:p>
            <a:pPr lvl="1">
              <a:buFont typeface="Wingdings" pitchFamily="2" charset="2"/>
              <a:buChar char="Ø"/>
            </a:pPr>
            <a:r>
              <a:rPr lang="fr-FR" b="1" dirty="0" smtClean="0">
                <a:latin typeface="Times New Roman" pitchFamily="18" charset="0"/>
                <a:cs typeface="Times New Roman" pitchFamily="18" charset="0"/>
              </a:rPr>
              <a:t>Développement de bio-médicaments, de vaccins, de thérapies innovantes, et cellulaires :</a:t>
            </a:r>
          </a:p>
          <a:p>
            <a:r>
              <a:rPr lang="fr-FR" dirty="0" smtClean="0">
                <a:latin typeface="Times New Roman" pitchFamily="18" charset="0"/>
                <a:cs typeface="Times New Roman" pitchFamily="18" charset="0"/>
              </a:rPr>
              <a:t>Les produits résultants</a:t>
            </a:r>
            <a:r>
              <a:rPr lang="fr-FR" b="1"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 des biotechnologies comprennent des médicaments relevant de la </a:t>
            </a:r>
            <a:r>
              <a:rPr lang="fr-FR" b="1" dirty="0" smtClean="0">
                <a:latin typeface="Times New Roman" pitchFamily="18" charset="0"/>
                <a:cs typeface="Times New Roman" pitchFamily="18" charset="0"/>
              </a:rPr>
              <a:t>chimie de synthèse</a:t>
            </a:r>
            <a:r>
              <a:rPr lang="fr-FR" dirty="0" smtClean="0">
                <a:latin typeface="Times New Roman" pitchFamily="18" charset="0"/>
                <a:cs typeface="Times New Roman" pitchFamily="18" charset="0"/>
              </a:rPr>
              <a:t>, mais dont la conception a fait appel aux biotechnologies, à travers par exemple l’identification d’une cible cellulaire nouvelle, ou des médicaments dont la production est issue d’</a:t>
            </a:r>
            <a:r>
              <a:rPr lang="fr-FR" b="1" dirty="0" smtClean="0">
                <a:latin typeface="Times New Roman" pitchFamily="18" charset="0"/>
                <a:cs typeface="Times New Roman" pitchFamily="18" charset="0"/>
              </a:rPr>
              <a:t>organismes vivants </a:t>
            </a:r>
            <a:r>
              <a:rPr lang="fr-FR" dirty="0" smtClean="0">
                <a:latin typeface="Times New Roman" pitchFamily="18" charset="0"/>
                <a:cs typeface="Times New Roman" pitchFamily="18" charset="0"/>
              </a:rPr>
              <a:t>ou de </a:t>
            </a:r>
            <a:r>
              <a:rPr lang="fr-FR" b="1" dirty="0" smtClean="0">
                <a:latin typeface="Times New Roman" pitchFamily="18" charset="0"/>
                <a:cs typeface="Times New Roman" pitchFamily="18" charset="0"/>
              </a:rPr>
              <a:t>leurs composants cellulaires </a:t>
            </a:r>
            <a:r>
              <a:rPr lang="fr-FR" dirty="0" smtClean="0">
                <a:latin typeface="Times New Roman" pitchFamily="18" charset="0"/>
                <a:cs typeface="Times New Roman" pitchFamily="18" charset="0"/>
              </a:rPr>
              <a:t>(par exemple, l’insuline humaine, l’hormone de croissance, les facteurs anti-hémophiliques ou les anticorps).</a:t>
            </a:r>
            <a:endParaRPr lang="fr-FR" dirty="0">
              <a:latin typeface="Times New Roman" pitchFamily="18" charset="0"/>
              <a:cs typeface="Times New Roman" pitchFamily="18" charset="0"/>
            </a:endParaRPr>
          </a:p>
        </p:txBody>
      </p:sp>
      <p:sp>
        <p:nvSpPr>
          <p:cNvPr id="3" name="Rectangle 2"/>
          <p:cNvSpPr/>
          <p:nvPr/>
        </p:nvSpPr>
        <p:spPr>
          <a:xfrm>
            <a:off x="214282" y="3416858"/>
            <a:ext cx="3653564" cy="369332"/>
          </a:xfrm>
          <a:prstGeom prst="rect">
            <a:avLst/>
          </a:prstGeom>
        </p:spPr>
        <p:txBody>
          <a:bodyPr wrap="none">
            <a:spAutoFit/>
          </a:bodyPr>
          <a:lstStyle/>
          <a:p>
            <a:r>
              <a:rPr lang="fr-FR" b="1" dirty="0" smtClean="0">
                <a:latin typeface="Times New Roman" pitchFamily="18" charset="0"/>
                <a:cs typeface="Times New Roman" pitchFamily="18" charset="0"/>
              </a:rPr>
              <a:t>3- Importance de la biotechnologie </a:t>
            </a:r>
            <a:endParaRPr lang="fr-FR" b="1" dirty="0">
              <a:latin typeface="Times New Roman" pitchFamily="18" charset="0"/>
              <a:cs typeface="Times New Roman" pitchFamily="18" charset="0"/>
            </a:endParaRPr>
          </a:p>
        </p:txBody>
      </p:sp>
      <p:sp>
        <p:nvSpPr>
          <p:cNvPr id="4" name="Rectangle 3"/>
          <p:cNvSpPr/>
          <p:nvPr/>
        </p:nvSpPr>
        <p:spPr>
          <a:xfrm>
            <a:off x="642910" y="3786190"/>
            <a:ext cx="4096314" cy="369332"/>
          </a:xfrm>
          <a:prstGeom prst="rect">
            <a:avLst/>
          </a:prstGeom>
        </p:spPr>
        <p:txBody>
          <a:bodyPr wrap="none">
            <a:spAutoFit/>
          </a:bodyPr>
          <a:lstStyle/>
          <a:p>
            <a:r>
              <a:rPr lang="fr-FR" b="1" dirty="0" smtClean="0">
                <a:latin typeface="Times New Roman" pitchFamily="18" charset="0"/>
                <a:cs typeface="Times New Roman" pitchFamily="18" charset="0"/>
              </a:rPr>
              <a:t>3-1 dans le secteur de l'agroalimentaire </a:t>
            </a:r>
            <a:endParaRPr lang="fr-FR" b="1" dirty="0">
              <a:latin typeface="Times New Roman" pitchFamily="18" charset="0"/>
              <a:cs typeface="Times New Roman" pitchFamily="18" charset="0"/>
            </a:endParaRPr>
          </a:p>
        </p:txBody>
      </p:sp>
      <p:sp>
        <p:nvSpPr>
          <p:cNvPr id="5" name="Rectangle 4"/>
          <p:cNvSpPr/>
          <p:nvPr/>
        </p:nvSpPr>
        <p:spPr>
          <a:xfrm>
            <a:off x="714348" y="4143380"/>
            <a:ext cx="8001056" cy="923330"/>
          </a:xfrm>
          <a:prstGeom prst="rect">
            <a:avLst/>
          </a:prstGeom>
        </p:spPr>
        <p:txBody>
          <a:bodyPr wrap="square">
            <a:spAutoFit/>
          </a:bodyPr>
          <a:lstStyle/>
          <a:p>
            <a:r>
              <a:rPr lang="fr-FR" dirty="0" smtClean="0">
                <a:latin typeface="Times New Roman" pitchFamily="18" charset="0"/>
                <a:cs typeface="Times New Roman" pitchFamily="18" charset="0"/>
              </a:rPr>
              <a:t>Dans le secteur agroalimentaire les biotechnologies permettent une logique de développement durable dans plusieurs domaines </a:t>
            </a:r>
            <a:r>
              <a:rPr lang="fr-FR" dirty="0" err="1" smtClean="0">
                <a:latin typeface="Times New Roman" pitchFamily="18" charset="0"/>
                <a:cs typeface="Times New Roman" pitchFamily="18" charset="0"/>
              </a:rPr>
              <a:t>exe</a:t>
            </a:r>
            <a:r>
              <a:rPr lang="fr-FR" dirty="0" smtClean="0">
                <a:latin typeface="Times New Roman" pitchFamily="18" charset="0"/>
                <a:cs typeface="Times New Roman" pitchFamily="18" charset="0"/>
              </a:rPr>
              <a:t> : amélioration des rendements de cultures, alicaments et autres.</a:t>
            </a:r>
            <a:endParaRPr lang="fr-FR" dirty="0">
              <a:latin typeface="Times New Roman" pitchFamily="18" charset="0"/>
              <a:cs typeface="Times New Roman" pitchFamily="18" charset="0"/>
            </a:endParaRPr>
          </a:p>
        </p:txBody>
      </p:sp>
      <p:sp>
        <p:nvSpPr>
          <p:cNvPr id="6" name="Rectangle 5"/>
          <p:cNvSpPr/>
          <p:nvPr/>
        </p:nvSpPr>
        <p:spPr>
          <a:xfrm>
            <a:off x="1214414" y="5000636"/>
            <a:ext cx="1592103" cy="369332"/>
          </a:xfrm>
          <a:prstGeom prst="rect">
            <a:avLst/>
          </a:prstGeom>
        </p:spPr>
        <p:txBody>
          <a:bodyPr wrap="none">
            <a:spAutoFit/>
          </a:bodyPr>
          <a:lstStyle/>
          <a:p>
            <a:pPr>
              <a:buFont typeface="Wingdings" pitchFamily="2" charset="2"/>
              <a:buChar char="Ø"/>
            </a:pPr>
            <a:r>
              <a:rPr lang="fr-FR" b="1" dirty="0" smtClean="0"/>
              <a:t>Alicaments</a:t>
            </a:r>
            <a:endParaRPr lang="fr-FR" b="1" dirty="0"/>
          </a:p>
        </p:txBody>
      </p:sp>
      <p:sp>
        <p:nvSpPr>
          <p:cNvPr id="7" name="Rectangle 6"/>
          <p:cNvSpPr/>
          <p:nvPr/>
        </p:nvSpPr>
        <p:spPr>
          <a:xfrm>
            <a:off x="285720" y="5357826"/>
            <a:ext cx="8643998" cy="1200329"/>
          </a:xfrm>
          <a:prstGeom prst="rect">
            <a:avLst/>
          </a:prstGeom>
        </p:spPr>
        <p:txBody>
          <a:bodyPr wrap="square">
            <a:spAutoFit/>
          </a:bodyPr>
          <a:lstStyle/>
          <a:p>
            <a:r>
              <a:rPr lang="fr-FR" dirty="0" smtClean="0"/>
              <a:t>Les alicaments </a:t>
            </a:r>
            <a:r>
              <a:rPr lang="fr-FR" dirty="0" smtClean="0"/>
              <a:t>sont</a:t>
            </a:r>
            <a:r>
              <a:rPr lang="fr-FR" dirty="0" smtClean="0"/>
              <a:t> </a:t>
            </a:r>
            <a:r>
              <a:rPr lang="fr-FR" dirty="0" smtClean="0"/>
              <a:t>des </a:t>
            </a:r>
            <a:r>
              <a:rPr lang="fr-FR" dirty="0" smtClean="0"/>
              <a:t>aliments dotés </a:t>
            </a:r>
            <a:r>
              <a:rPr lang="fr-FR" dirty="0" smtClean="0"/>
              <a:t>de vertus d'ordre pharmaceutique, qu'il s'agisse d'aliments naturels contenant certaines molécules actives ou d'aliments industriels artificiellement enrichis</a:t>
            </a:r>
            <a:r>
              <a:rPr lang="fr-FR" dirty="0" smtClean="0"/>
              <a:t>. </a:t>
            </a:r>
            <a:r>
              <a:rPr lang="fr-FR" dirty="0" smtClean="0"/>
              <a:t>sont </a:t>
            </a:r>
            <a:r>
              <a:rPr lang="fr-FR" dirty="0" smtClean="0"/>
              <a:t>utilisés pour prévenir les maladies cardio-vasculaires, les troubles digestifs, et améliorer les fonctions immunitaires. </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1130842"/>
            <a:ext cx="4424288" cy="369332"/>
          </a:xfrm>
          <a:prstGeom prst="rect">
            <a:avLst/>
          </a:prstGeom>
        </p:spPr>
        <p:txBody>
          <a:bodyPr wrap="none">
            <a:spAutoFit/>
          </a:bodyPr>
          <a:lstStyle/>
          <a:p>
            <a:pPr>
              <a:buFont typeface="Wingdings" pitchFamily="2" charset="2"/>
              <a:buChar char="Ø"/>
            </a:pP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Amélioration des rendements de culture </a:t>
            </a:r>
            <a:endParaRPr lang="fr-FR" b="1" dirty="0">
              <a:latin typeface="Times New Roman" pitchFamily="18" charset="0"/>
              <a:cs typeface="Times New Roman" pitchFamily="18" charset="0"/>
            </a:endParaRPr>
          </a:p>
        </p:txBody>
      </p:sp>
      <p:sp>
        <p:nvSpPr>
          <p:cNvPr id="3" name="Rectangle 2"/>
          <p:cNvSpPr/>
          <p:nvPr/>
        </p:nvSpPr>
        <p:spPr>
          <a:xfrm>
            <a:off x="142844" y="1648414"/>
            <a:ext cx="8643998" cy="923330"/>
          </a:xfrm>
          <a:prstGeom prst="rect">
            <a:avLst/>
          </a:prstGeom>
        </p:spPr>
        <p:txBody>
          <a:bodyPr wrap="square">
            <a:spAutoFit/>
          </a:bodyPr>
          <a:lstStyle/>
          <a:p>
            <a:r>
              <a:rPr lang="fr-FR" dirty="0" smtClean="0"/>
              <a:t>La bio </a:t>
            </a:r>
            <a:r>
              <a:rPr lang="fr-FR" dirty="0" err="1" smtClean="0"/>
              <a:t>tech</a:t>
            </a:r>
            <a:r>
              <a:rPr lang="fr-FR" dirty="0" smtClean="0"/>
              <a:t> nous permis de créer des plantes possédant des caractères spécifiques tels que, la résistance aux maladies et aux parasites, la tolérance aux herbicides , la résistance à la sècheresse, ainsi que l'amélioration du  rendement.</a:t>
            </a:r>
            <a:endParaRPr lang="fr-FR" dirty="0"/>
          </a:p>
        </p:txBody>
      </p:sp>
      <p:sp>
        <p:nvSpPr>
          <p:cNvPr id="4" name="Rectangle 3"/>
          <p:cNvSpPr/>
          <p:nvPr/>
        </p:nvSpPr>
        <p:spPr>
          <a:xfrm>
            <a:off x="142844" y="2714620"/>
            <a:ext cx="6498574" cy="369332"/>
          </a:xfrm>
          <a:prstGeom prst="rect">
            <a:avLst/>
          </a:prstGeom>
        </p:spPr>
        <p:txBody>
          <a:bodyPr wrap="none">
            <a:spAutoFit/>
          </a:bodyPr>
          <a:lstStyle/>
          <a:p>
            <a:r>
              <a:rPr lang="fr-FR" b="1" dirty="0" smtClean="0">
                <a:latin typeface="Times New Roman" pitchFamily="18" charset="0"/>
                <a:cs typeface="Times New Roman" pitchFamily="18" charset="0"/>
              </a:rPr>
              <a:t>4- Les progrès de la biotechnologie dans le domaine du bien-être</a:t>
            </a:r>
            <a:endParaRPr lang="fr-FR" b="1" dirty="0">
              <a:latin typeface="Times New Roman" pitchFamily="18" charset="0"/>
              <a:cs typeface="Times New Roman" pitchFamily="18" charset="0"/>
            </a:endParaRPr>
          </a:p>
        </p:txBody>
      </p:sp>
      <p:sp>
        <p:nvSpPr>
          <p:cNvPr id="5" name="Rectangle 4"/>
          <p:cNvSpPr/>
          <p:nvPr/>
        </p:nvSpPr>
        <p:spPr>
          <a:xfrm>
            <a:off x="642910" y="3244334"/>
            <a:ext cx="3338414" cy="369332"/>
          </a:xfrm>
          <a:prstGeom prst="rect">
            <a:avLst/>
          </a:prstGeom>
        </p:spPr>
        <p:txBody>
          <a:bodyPr wrap="none">
            <a:spAutoFit/>
          </a:bodyPr>
          <a:lstStyle/>
          <a:p>
            <a:pPr>
              <a:buFont typeface="Wingdings" pitchFamily="2" charset="2"/>
              <a:buChar char="Ø"/>
            </a:pPr>
            <a:r>
              <a:rPr lang="fr-FR" b="1" dirty="0" smtClean="0">
                <a:latin typeface="Times New Roman" pitchFamily="18" charset="0"/>
                <a:cs typeface="Times New Roman" pitchFamily="18" charset="0"/>
              </a:rPr>
              <a:t>Luttes contre le vieillissement </a:t>
            </a:r>
            <a:endParaRPr lang="fr-FR" b="1" dirty="0">
              <a:latin typeface="Times New Roman" pitchFamily="18" charset="0"/>
              <a:cs typeface="Times New Roman" pitchFamily="18" charset="0"/>
            </a:endParaRPr>
          </a:p>
        </p:txBody>
      </p:sp>
      <p:sp>
        <p:nvSpPr>
          <p:cNvPr id="6" name="Rectangle 5"/>
          <p:cNvSpPr/>
          <p:nvPr/>
        </p:nvSpPr>
        <p:spPr>
          <a:xfrm>
            <a:off x="214282" y="3714752"/>
            <a:ext cx="8286808" cy="646331"/>
          </a:xfrm>
          <a:prstGeom prst="rect">
            <a:avLst/>
          </a:prstGeom>
        </p:spPr>
        <p:txBody>
          <a:bodyPr wrap="square">
            <a:spAutoFit/>
          </a:bodyPr>
          <a:lstStyle/>
          <a:p>
            <a:r>
              <a:rPr lang="fr-FR" dirty="0" smtClean="0">
                <a:latin typeface="Times New Roman" pitchFamily="18" charset="0"/>
                <a:cs typeface="Times New Roman" pitchFamily="18" charset="0"/>
              </a:rPr>
              <a:t>Il est possible de lutter contre le vieillissement prématuré grâce à des défenses </a:t>
            </a:r>
            <a:r>
              <a:rPr lang="fr-FR" dirty="0" err="1" smtClean="0">
                <a:latin typeface="Times New Roman" pitchFamily="18" charset="0"/>
                <a:cs typeface="Times New Roman" pitchFamily="18" charset="0"/>
              </a:rPr>
              <a:t>antioxydantes</a:t>
            </a:r>
            <a:r>
              <a:rPr lang="fr-FR" dirty="0" smtClean="0">
                <a:latin typeface="Times New Roman" pitchFamily="18" charset="0"/>
                <a:cs typeface="Times New Roman" pitchFamily="18" charset="0"/>
              </a:rPr>
              <a:t>. Il existe deux types d'antioxydants :</a:t>
            </a:r>
            <a:endParaRPr lang="fr-FR" dirty="0">
              <a:latin typeface="Times New Roman" pitchFamily="18" charset="0"/>
              <a:cs typeface="Times New Roman" pitchFamily="18" charset="0"/>
            </a:endParaRPr>
          </a:p>
        </p:txBody>
      </p:sp>
      <p:sp>
        <p:nvSpPr>
          <p:cNvPr id="1025" name="Rectangle 1"/>
          <p:cNvSpPr>
            <a:spLocks noChangeArrowheads="1"/>
          </p:cNvSpPr>
          <p:nvPr/>
        </p:nvSpPr>
        <p:spPr bwMode="auto">
          <a:xfrm>
            <a:off x="285752" y="4500570"/>
            <a:ext cx="81439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531813" algn="l"/>
              </a:tabLs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antioxydants naturellement présents dans notre organisme.</a:t>
            </a:r>
          </a:p>
          <a:p>
            <a:pPr marL="0" marR="0" lvl="0" indent="0" algn="l" defTabSz="914400" rtl="0" eaLnBrk="1" fontAlgn="base" latinLnBrk="0" hangingPunct="1">
              <a:lnSpc>
                <a:spcPct val="100000"/>
              </a:lnSpc>
              <a:spcBef>
                <a:spcPct val="0"/>
              </a:spcBef>
              <a:spcAft>
                <a:spcPct val="0"/>
              </a:spcAft>
              <a:buClrTx/>
              <a:buSzTx/>
              <a:tabLst>
                <a:tab pos="531813" algn="l"/>
              </a:tabLst>
            </a:pP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1813" algn="l"/>
              </a:tabLs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antioxydants apportés par notre alimentation, qui comprennent les vitamines C et E, les caroténoïdes, le sélénium et les </a:t>
            </a:r>
            <a:r>
              <a:rPr kumimoji="0" lang="fr-FR"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polyphénols</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1202280"/>
            <a:ext cx="2163093" cy="369332"/>
          </a:xfrm>
          <a:prstGeom prst="rect">
            <a:avLst/>
          </a:prstGeom>
        </p:spPr>
        <p:txBody>
          <a:bodyPr wrap="none">
            <a:spAutoFit/>
          </a:bodyPr>
          <a:lstStyle/>
          <a:p>
            <a:pPr>
              <a:buFont typeface="Wingdings" pitchFamily="2" charset="2"/>
              <a:buChar char="Ø"/>
            </a:pPr>
            <a:r>
              <a:rPr lang="fr-FR" b="1" dirty="0" smtClean="0">
                <a:latin typeface="Times New Roman" pitchFamily="18" charset="0"/>
                <a:cs typeface="Times New Roman" pitchFamily="18" charset="0"/>
              </a:rPr>
              <a:t>Peaux artificielles </a:t>
            </a:r>
            <a:endParaRPr lang="fr-FR" b="1" dirty="0">
              <a:latin typeface="Times New Roman" pitchFamily="18" charset="0"/>
              <a:cs typeface="Times New Roman" pitchFamily="18" charset="0"/>
            </a:endParaRPr>
          </a:p>
        </p:txBody>
      </p:sp>
      <p:sp>
        <p:nvSpPr>
          <p:cNvPr id="3" name="Rectangle 2"/>
          <p:cNvSpPr/>
          <p:nvPr/>
        </p:nvSpPr>
        <p:spPr>
          <a:xfrm>
            <a:off x="285720" y="1582341"/>
            <a:ext cx="8572560" cy="2031325"/>
          </a:xfrm>
          <a:prstGeom prst="rect">
            <a:avLst/>
          </a:prstGeom>
        </p:spPr>
        <p:txBody>
          <a:bodyPr wrap="square">
            <a:spAutoFit/>
          </a:bodyPr>
          <a:lstStyle/>
          <a:p>
            <a:r>
              <a:rPr lang="fr-FR" dirty="0" smtClean="0"/>
              <a:t>Pour les peaux artificielles la bio </a:t>
            </a:r>
            <a:r>
              <a:rPr lang="fr-FR" dirty="0" err="1" smtClean="0"/>
              <a:t>tech</a:t>
            </a:r>
            <a:r>
              <a:rPr lang="fr-FR" dirty="0" smtClean="0"/>
              <a:t> a fait de grands progrès, cela concerne en premier lieu les grands brûlés dont les lésions demandent un remplacement partiel ou quasi total de la peau.</a:t>
            </a:r>
          </a:p>
          <a:p>
            <a:r>
              <a:rPr lang="fr-FR" dirty="0" smtClean="0"/>
              <a:t>La culture de cellules permet d’obtenir une novelle peaux, à partir d’un prélèvement de tissu sain (épiderme ou derme) et de réaliser des autogreffes chez le patient.</a:t>
            </a:r>
          </a:p>
          <a:p>
            <a:r>
              <a:rPr lang="fr-FR" dirty="0" smtClean="0"/>
              <a:t>Enfin l'utilisation des cellules souches est une alternative à l’obtention de peaux artificielles.</a:t>
            </a:r>
            <a:endParaRPr lang="fr-FR" dirty="0"/>
          </a:p>
        </p:txBody>
      </p:sp>
      <p:sp>
        <p:nvSpPr>
          <p:cNvPr id="4" name="Rectangle 3"/>
          <p:cNvSpPr/>
          <p:nvPr/>
        </p:nvSpPr>
        <p:spPr>
          <a:xfrm>
            <a:off x="-357222" y="3714752"/>
            <a:ext cx="4643470" cy="369332"/>
          </a:xfrm>
          <a:prstGeom prst="rect">
            <a:avLst/>
          </a:prstGeom>
        </p:spPr>
        <p:txBody>
          <a:bodyPr wrap="square">
            <a:spAutoFit/>
          </a:bodyPr>
          <a:lstStyle/>
          <a:p>
            <a:pPr lvl="1">
              <a:buFont typeface="Wingdings" pitchFamily="2" charset="2"/>
              <a:buChar char="Ø"/>
            </a:pPr>
            <a:r>
              <a:rPr lang="fr-FR" b="1" dirty="0" smtClean="0"/>
              <a:t>Produits cosmétiques plus naturels </a:t>
            </a:r>
            <a:endParaRPr lang="fr-FR" b="1" dirty="0"/>
          </a:p>
        </p:txBody>
      </p:sp>
      <p:sp>
        <p:nvSpPr>
          <p:cNvPr id="5" name="Rectangle 4"/>
          <p:cNvSpPr/>
          <p:nvPr/>
        </p:nvSpPr>
        <p:spPr>
          <a:xfrm>
            <a:off x="285720" y="4220182"/>
            <a:ext cx="8286776" cy="646331"/>
          </a:xfrm>
          <a:prstGeom prst="rect">
            <a:avLst/>
          </a:prstGeom>
        </p:spPr>
        <p:txBody>
          <a:bodyPr wrap="square">
            <a:spAutoFit/>
          </a:bodyPr>
          <a:lstStyle/>
          <a:p>
            <a:r>
              <a:rPr lang="fr-FR" dirty="0" smtClean="0">
                <a:latin typeface="Times New Roman" pitchFamily="18" charset="0"/>
                <a:cs typeface="Times New Roman" pitchFamily="18" charset="0"/>
              </a:rPr>
              <a:t>Dans ce domaine nous pouvons citer l’exemple des </a:t>
            </a:r>
            <a:r>
              <a:rPr lang="fr-FR" dirty="0" err="1" smtClean="0">
                <a:latin typeface="Times New Roman" pitchFamily="18" charset="0"/>
                <a:cs typeface="Times New Roman" pitchFamily="18" charset="0"/>
              </a:rPr>
              <a:t>macroalgues</a:t>
            </a:r>
            <a:r>
              <a:rPr lang="fr-FR" dirty="0" smtClean="0">
                <a:latin typeface="Times New Roman" pitchFamily="18" charset="0"/>
                <a:cs typeface="Times New Roman" pitchFamily="18" charset="0"/>
              </a:rPr>
              <a:t> et les </a:t>
            </a:r>
            <a:r>
              <a:rPr lang="fr-FR" dirty="0" err="1" smtClean="0">
                <a:latin typeface="Times New Roman" pitchFamily="18" charset="0"/>
                <a:cs typeface="Times New Roman" pitchFamily="18" charset="0"/>
              </a:rPr>
              <a:t>microalgues</a:t>
            </a:r>
            <a:r>
              <a:rPr lang="fr-FR" dirty="0" smtClean="0">
                <a:latin typeface="Times New Roman" pitchFamily="18" charset="0"/>
                <a:cs typeface="Times New Roman" pitchFamily="18" charset="0"/>
              </a:rPr>
              <a:t> qui constituent des ressources plus naturelles pour développer des produits cosmétiques.</a:t>
            </a:r>
            <a:endParaRPr lang="fr-FR"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0781" y="1071546"/>
            <a:ext cx="5087931" cy="369332"/>
          </a:xfrm>
          <a:prstGeom prst="rect">
            <a:avLst/>
          </a:prstGeom>
        </p:spPr>
        <p:txBody>
          <a:bodyPr wrap="none">
            <a:spAutoFit/>
          </a:bodyPr>
          <a:lstStyle/>
          <a:p>
            <a:r>
              <a:rPr lang="fr-FR" b="1" dirty="0" smtClean="0">
                <a:latin typeface="Times New Roman" pitchFamily="18" charset="0"/>
                <a:cs typeface="Times New Roman" pitchFamily="18" charset="0"/>
              </a:rPr>
              <a:t>5- Rôle de la biotechnologie pour l'environnement</a:t>
            </a:r>
            <a:endParaRPr lang="fr-FR" b="1" dirty="0">
              <a:latin typeface="Times New Roman" pitchFamily="18" charset="0"/>
              <a:cs typeface="Times New Roman" pitchFamily="18" charset="0"/>
            </a:endParaRPr>
          </a:p>
        </p:txBody>
      </p:sp>
      <p:sp>
        <p:nvSpPr>
          <p:cNvPr id="5" name="Rectangle 4"/>
          <p:cNvSpPr/>
          <p:nvPr/>
        </p:nvSpPr>
        <p:spPr>
          <a:xfrm>
            <a:off x="571472" y="1630908"/>
            <a:ext cx="6500858" cy="369332"/>
          </a:xfrm>
          <a:prstGeom prst="rect">
            <a:avLst/>
          </a:prstGeom>
        </p:spPr>
        <p:txBody>
          <a:bodyPr wrap="square">
            <a:spAutoFit/>
          </a:bodyPr>
          <a:lstStyle/>
          <a:p>
            <a:pPr>
              <a:buFont typeface="Wingdings" pitchFamily="2" charset="2"/>
              <a:buChar char="Ø"/>
            </a:pPr>
            <a:r>
              <a:rPr lang="fr-FR" b="1" dirty="0" smtClean="0"/>
              <a:t>Produire de l'énergie </a:t>
            </a:r>
            <a:r>
              <a:rPr lang="fr-FR" b="1" dirty="0" err="1" smtClean="0"/>
              <a:t>grace</a:t>
            </a:r>
            <a:r>
              <a:rPr lang="fr-FR" b="1" dirty="0" smtClean="0"/>
              <a:t> à des matériaux  </a:t>
            </a:r>
            <a:r>
              <a:rPr lang="fr-FR" b="1" dirty="0" err="1" smtClean="0"/>
              <a:t>recyclablee</a:t>
            </a:r>
            <a:r>
              <a:rPr lang="fr-FR" b="1" dirty="0" smtClean="0"/>
              <a:t> </a:t>
            </a:r>
            <a:endParaRPr lang="fr-FR" dirty="0"/>
          </a:p>
        </p:txBody>
      </p:sp>
      <p:sp>
        <p:nvSpPr>
          <p:cNvPr id="6" name="Rectangle 5"/>
          <p:cNvSpPr/>
          <p:nvPr/>
        </p:nvSpPr>
        <p:spPr>
          <a:xfrm>
            <a:off x="1142976" y="2214554"/>
            <a:ext cx="2156681" cy="369332"/>
          </a:xfrm>
          <a:prstGeom prst="rect">
            <a:avLst/>
          </a:prstGeom>
        </p:spPr>
        <p:txBody>
          <a:bodyPr wrap="none">
            <a:spAutoFit/>
          </a:bodyPr>
          <a:lstStyle/>
          <a:p>
            <a:pPr>
              <a:buFont typeface="Wingdings" pitchFamily="2" charset="2"/>
              <a:buChar char="§"/>
            </a:pPr>
            <a:r>
              <a:rPr lang="fr-FR" b="1" dirty="0" smtClean="0">
                <a:latin typeface="Times New Roman" pitchFamily="18" charset="0"/>
                <a:cs typeface="Times New Roman" pitchFamily="18" charset="0"/>
              </a:rPr>
              <a:t>Les </a:t>
            </a:r>
            <a:r>
              <a:rPr lang="fr-FR" b="1" dirty="0" err="1" smtClean="0">
                <a:latin typeface="Times New Roman" pitchFamily="18" charset="0"/>
                <a:cs typeface="Times New Roman" pitchFamily="18" charset="0"/>
              </a:rPr>
              <a:t>agroressources</a:t>
            </a:r>
            <a:endParaRPr lang="fr-FR" dirty="0">
              <a:latin typeface="Times New Roman" pitchFamily="18" charset="0"/>
              <a:cs typeface="Times New Roman" pitchFamily="18" charset="0"/>
            </a:endParaRPr>
          </a:p>
        </p:txBody>
      </p:sp>
      <p:sp>
        <p:nvSpPr>
          <p:cNvPr id="7" name="Rectangle 6"/>
          <p:cNvSpPr/>
          <p:nvPr/>
        </p:nvSpPr>
        <p:spPr>
          <a:xfrm>
            <a:off x="428596" y="2690336"/>
            <a:ext cx="7929618" cy="923330"/>
          </a:xfrm>
          <a:prstGeom prst="rect">
            <a:avLst/>
          </a:prstGeom>
        </p:spPr>
        <p:txBody>
          <a:bodyPr wrap="square">
            <a:spAutoFit/>
          </a:bodyPr>
          <a:lstStyle/>
          <a:p>
            <a:r>
              <a:rPr lang="fr-FR" dirty="0" smtClean="0">
                <a:latin typeface="Times New Roman" pitchFamily="18" charset="0"/>
                <a:cs typeface="Times New Roman" pitchFamily="18" charset="0"/>
              </a:rPr>
              <a:t>Sont des matières premières renouvelables dont la transformation par les industriels permet de concevoir des produits performants pour remplacer les produits d’origine pétrolière.</a:t>
            </a:r>
            <a:endParaRPr lang="fr-FR" dirty="0">
              <a:latin typeface="Times New Roman" pitchFamily="18" charset="0"/>
              <a:cs typeface="Times New Roman" pitchFamily="18" charset="0"/>
            </a:endParaRPr>
          </a:p>
        </p:txBody>
      </p:sp>
      <p:sp>
        <p:nvSpPr>
          <p:cNvPr id="9" name="Rectangle 8"/>
          <p:cNvSpPr/>
          <p:nvPr/>
        </p:nvSpPr>
        <p:spPr>
          <a:xfrm>
            <a:off x="1199806" y="3559734"/>
            <a:ext cx="1885131" cy="369332"/>
          </a:xfrm>
          <a:prstGeom prst="rect">
            <a:avLst/>
          </a:prstGeom>
        </p:spPr>
        <p:txBody>
          <a:bodyPr wrap="none">
            <a:spAutoFit/>
          </a:bodyPr>
          <a:lstStyle/>
          <a:p>
            <a:pPr>
              <a:buFont typeface="Wingdings" pitchFamily="2" charset="2"/>
              <a:buChar char="§"/>
            </a:pPr>
            <a:r>
              <a:rPr lang="fr-FR" b="1" dirty="0" smtClean="0">
                <a:latin typeface="Times New Roman" pitchFamily="18" charset="0"/>
                <a:cs typeface="Times New Roman" pitchFamily="18" charset="0"/>
              </a:rPr>
              <a:t>Tournesol, colza</a:t>
            </a:r>
            <a:endParaRPr lang="fr-FR" b="1" dirty="0">
              <a:latin typeface="Times New Roman" pitchFamily="18" charset="0"/>
              <a:cs typeface="Times New Roman" pitchFamily="18" charset="0"/>
            </a:endParaRPr>
          </a:p>
        </p:txBody>
      </p:sp>
      <p:sp>
        <p:nvSpPr>
          <p:cNvPr id="10" name="Rectangle 9"/>
          <p:cNvSpPr/>
          <p:nvPr/>
        </p:nvSpPr>
        <p:spPr>
          <a:xfrm>
            <a:off x="428596" y="4032128"/>
            <a:ext cx="8072494" cy="923330"/>
          </a:xfrm>
          <a:prstGeom prst="rect">
            <a:avLst/>
          </a:prstGeom>
        </p:spPr>
        <p:txBody>
          <a:bodyPr wrap="square">
            <a:spAutoFit/>
          </a:bodyPr>
          <a:lstStyle/>
          <a:p>
            <a:r>
              <a:rPr lang="fr-FR" dirty="0" smtClean="0">
                <a:latin typeface="Times New Roman" pitchFamily="18" charset="0"/>
                <a:cs typeface="Times New Roman" pitchFamily="18" charset="0"/>
              </a:rPr>
              <a:t>le raffinage des graines oléagineuses conduit à la production d’huiles destinées à l’élaboration de biodiesel ou de biolubrifiants et de farines riches en protéines utilisées dans l’alimentation humaine et animale.</a:t>
            </a:r>
            <a:endParaRPr lang="fr-FR" dirty="0">
              <a:latin typeface="Times New Roman" pitchFamily="18" charset="0"/>
              <a:cs typeface="Times New Roman" pitchFamily="18" charset="0"/>
            </a:endParaRPr>
          </a:p>
        </p:txBody>
      </p:sp>
      <p:sp>
        <p:nvSpPr>
          <p:cNvPr id="11" name="Rectangle 10"/>
          <p:cNvSpPr/>
          <p:nvPr/>
        </p:nvSpPr>
        <p:spPr>
          <a:xfrm>
            <a:off x="1250644" y="4929198"/>
            <a:ext cx="1239442" cy="369332"/>
          </a:xfrm>
          <a:prstGeom prst="rect">
            <a:avLst/>
          </a:prstGeom>
        </p:spPr>
        <p:txBody>
          <a:bodyPr wrap="none">
            <a:spAutoFit/>
          </a:bodyPr>
          <a:lstStyle/>
          <a:p>
            <a:pPr>
              <a:buFont typeface="Wingdings" pitchFamily="2" charset="2"/>
              <a:buChar char="§"/>
            </a:pPr>
            <a:r>
              <a:rPr lang="fr-FR" b="1" dirty="0" smtClean="0">
                <a:latin typeface="Times New Roman" pitchFamily="18" charset="0"/>
                <a:cs typeface="Times New Roman" pitchFamily="18" charset="0"/>
              </a:rPr>
              <a:t>Betterave</a:t>
            </a:r>
            <a:endParaRPr lang="fr-FR" b="1" dirty="0">
              <a:latin typeface="Times New Roman" pitchFamily="18" charset="0"/>
              <a:cs typeface="Times New Roman" pitchFamily="18" charset="0"/>
            </a:endParaRPr>
          </a:p>
        </p:txBody>
      </p:sp>
      <p:sp>
        <p:nvSpPr>
          <p:cNvPr id="12" name="Rectangle 11"/>
          <p:cNvSpPr/>
          <p:nvPr/>
        </p:nvSpPr>
        <p:spPr>
          <a:xfrm>
            <a:off x="428596" y="5371943"/>
            <a:ext cx="8143932" cy="1200329"/>
          </a:xfrm>
          <a:prstGeom prst="rect">
            <a:avLst/>
          </a:prstGeom>
        </p:spPr>
        <p:txBody>
          <a:bodyPr wrap="square">
            <a:spAutoFit/>
          </a:bodyPr>
          <a:lstStyle/>
          <a:p>
            <a:r>
              <a:rPr lang="fr-FR" dirty="0" smtClean="0"/>
              <a:t>la production de saccharose (sucre issu de la betterave sucrière ou de la canne à sucre) aide de nombreuses applications industrielles tel que: bioéthanol (biocarburant), alimentation humaine et animale, additifs pour colles et substrat de fermentation.</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60" y="1071546"/>
            <a:ext cx="3643322" cy="369332"/>
          </a:xfrm>
          <a:prstGeom prst="rect">
            <a:avLst/>
          </a:prstGeom>
        </p:spPr>
        <p:txBody>
          <a:bodyPr wrap="square">
            <a:spAutoFit/>
          </a:bodyPr>
          <a:lstStyle/>
          <a:p>
            <a:pPr>
              <a:buFont typeface="Wingdings" pitchFamily="2" charset="2"/>
              <a:buChar char="Ø"/>
            </a:pPr>
            <a:r>
              <a:rPr lang="fr-FR" b="1" dirty="0" smtClean="0">
                <a:latin typeface="Times New Roman" pitchFamily="18" charset="0"/>
                <a:cs typeface="Times New Roman" pitchFamily="18" charset="0"/>
              </a:rPr>
              <a:t>Dépollution des sols contaminés </a:t>
            </a:r>
            <a:endParaRPr lang="fr-FR" b="1" dirty="0">
              <a:latin typeface="Times New Roman" pitchFamily="18" charset="0"/>
              <a:cs typeface="Times New Roman" pitchFamily="18" charset="0"/>
            </a:endParaRPr>
          </a:p>
        </p:txBody>
      </p:sp>
      <p:sp>
        <p:nvSpPr>
          <p:cNvPr id="19457" name="Rectangle 1"/>
          <p:cNvSpPr>
            <a:spLocks noChangeArrowheads="1"/>
          </p:cNvSpPr>
          <p:nvPr/>
        </p:nvSpPr>
        <p:spPr bwMode="auto">
          <a:xfrm>
            <a:off x="0" y="1571612"/>
            <a:ext cx="9001156"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7675" algn="l" defTabSz="914400" rtl="0" eaLnBrk="1" fontAlgn="base" latinLnBrk="0" hangingPunct="1">
              <a:lnSpc>
                <a:spcPct val="100000"/>
              </a:lnSpc>
              <a:spcBef>
                <a:spcPct val="0"/>
              </a:spcBef>
              <a:spcAft>
                <a:spcPct val="0"/>
              </a:spcAft>
              <a:buClrTx/>
              <a:buSzTx/>
              <a:buFontTx/>
              <a:buNone/>
              <a:tabLst>
                <a:tab pos="979488" algn="l"/>
              </a:tabLst>
            </a:pPr>
            <a:r>
              <a:rPr lang="fr-FR" dirty="0" smtClean="0">
                <a:latin typeface="Times New Roman" pitchFamily="18" charset="0"/>
                <a:ea typeface="Times New Roman" pitchFamily="18" charset="0"/>
                <a:cs typeface="Times New Roman" pitchFamily="18" charset="0"/>
              </a:rPr>
              <a:t>Le principe </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consiste principalement à rendre le sol et le sous-sol d'une zone prête</a:t>
            </a:r>
            <a:r>
              <a:rPr kumimoji="0" lang="fr-FR"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à un nouvel usage industriel ou un usage résidentiel, ou agricole, après qu'il eut été pollué par une activité ou un accident industriel.</a:t>
            </a:r>
            <a:endParaRPr lang="fr-FR" dirty="0" smtClean="0">
              <a:latin typeface="Times New Roman" pitchFamily="18" charset="0"/>
              <a:ea typeface="Times New Roman" pitchFamily="18" charset="0"/>
              <a:cs typeface="Times New Roman" pitchFamily="18" charset="0"/>
            </a:endParaRPr>
          </a:p>
          <a:p>
            <a:pPr marL="0" marR="0" lvl="0" indent="447675" algn="l" defTabSz="914400" rtl="0" eaLnBrk="1" fontAlgn="base" latinLnBrk="0" hangingPunct="1">
              <a:lnSpc>
                <a:spcPct val="100000"/>
              </a:lnSpc>
              <a:spcBef>
                <a:spcPct val="0"/>
              </a:spcBef>
              <a:spcAft>
                <a:spcPct val="0"/>
              </a:spcAft>
              <a:buClrTx/>
              <a:buSzTx/>
              <a:buFontTx/>
              <a:buNone/>
              <a:tabLst>
                <a:tab pos="979488" algn="l"/>
              </a:tabLs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méthodes de dépollution peuvent se classer en trois catégories :</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Char char="•"/>
              <a:tabLst>
                <a:tab pos="979488" algn="l"/>
              </a:tabLs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Hors-site.</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Char char="•"/>
              <a:tabLst>
                <a:tab pos="979488" algn="l"/>
              </a:tabLs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Sur-site.</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Char char="•"/>
              <a:tabLst>
                <a:tab pos="979488" algn="l"/>
              </a:tabLst>
            </a:pPr>
            <a:r>
              <a:rPr lang="fr-FR" dirty="0" smtClean="0">
                <a:latin typeface="Times New Roman" pitchFamily="18" charset="0"/>
                <a:ea typeface="Times New Roman" pitchFamily="18" charset="0"/>
                <a:cs typeface="Times New Roman" pitchFamily="18" charset="0"/>
              </a:rPr>
              <a:t>I</a:t>
            </a: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n-site.</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tab pos="979488" algn="l"/>
              </a:tabLst>
            </a:pPr>
            <a:r>
              <a:rPr kumimoji="0" lang="fr-FR"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Les deux premières nécessitent en général l'excavation de la terre à traiter, la dernière se fait sur place en installant sur le site le procédé de dépollution.</a:t>
            </a:r>
            <a:endParaRPr kumimoji="0" lang="fr-FR"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Rectangle 3"/>
          <p:cNvSpPr/>
          <p:nvPr/>
        </p:nvSpPr>
        <p:spPr>
          <a:xfrm>
            <a:off x="571472" y="4274114"/>
            <a:ext cx="3366306" cy="369332"/>
          </a:xfrm>
          <a:prstGeom prst="rect">
            <a:avLst/>
          </a:prstGeom>
        </p:spPr>
        <p:txBody>
          <a:bodyPr wrap="none">
            <a:spAutoFit/>
          </a:bodyPr>
          <a:lstStyle/>
          <a:p>
            <a:pPr>
              <a:buFont typeface="Wingdings" pitchFamily="2" charset="2"/>
              <a:buChar char="§"/>
            </a:pPr>
            <a:r>
              <a:rPr lang="fr-FR" b="1" dirty="0" smtClean="0">
                <a:latin typeface="Times New Roman" pitchFamily="18" charset="0"/>
                <a:cs typeface="Times New Roman" pitchFamily="18" charset="0"/>
              </a:rPr>
              <a:t>Dépollution par remplacement </a:t>
            </a:r>
            <a:endParaRPr lang="fr-FR" b="1" dirty="0">
              <a:latin typeface="Times New Roman" pitchFamily="18" charset="0"/>
              <a:cs typeface="Times New Roman" pitchFamily="18" charset="0"/>
            </a:endParaRPr>
          </a:p>
        </p:txBody>
      </p:sp>
      <p:sp>
        <p:nvSpPr>
          <p:cNvPr id="5" name="Rectangle 4"/>
          <p:cNvSpPr/>
          <p:nvPr/>
        </p:nvSpPr>
        <p:spPr>
          <a:xfrm>
            <a:off x="142844" y="4648810"/>
            <a:ext cx="8572560" cy="646331"/>
          </a:xfrm>
          <a:prstGeom prst="rect">
            <a:avLst/>
          </a:prstGeom>
        </p:spPr>
        <p:txBody>
          <a:bodyPr wrap="square">
            <a:spAutoFit/>
          </a:bodyPr>
          <a:lstStyle/>
          <a:p>
            <a:r>
              <a:rPr lang="fr-FR" dirty="0" smtClean="0">
                <a:latin typeface="Times New Roman" pitchFamily="18" charset="0"/>
                <a:cs typeface="Times New Roman" pitchFamily="18" charset="0"/>
              </a:rPr>
              <a:t>Cette technique consiste à décaper le sol contaminé sur toute l'épaisseur polluée. On remplace la terre enlevée par de la terre saine prélevée ailleurs.</a:t>
            </a:r>
            <a:endParaRPr lang="fr-FR"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06" y="1071546"/>
            <a:ext cx="2585964" cy="369332"/>
          </a:xfrm>
          <a:prstGeom prst="rect">
            <a:avLst/>
          </a:prstGeom>
        </p:spPr>
        <p:txBody>
          <a:bodyPr wrap="none">
            <a:spAutoFit/>
          </a:bodyPr>
          <a:lstStyle/>
          <a:p>
            <a:pPr>
              <a:buFont typeface="Wingdings" pitchFamily="2" charset="2"/>
              <a:buChar char="§"/>
            </a:pPr>
            <a:r>
              <a:rPr lang="fr-FR" b="1" dirty="0" smtClean="0">
                <a:latin typeface="Times New Roman" pitchFamily="18" charset="0"/>
                <a:cs typeface="Times New Roman" pitchFamily="18" charset="0"/>
              </a:rPr>
              <a:t>Dépollution biologique </a:t>
            </a:r>
            <a:endParaRPr lang="fr-FR" b="1" dirty="0">
              <a:latin typeface="Times New Roman" pitchFamily="18" charset="0"/>
              <a:cs typeface="Times New Roman" pitchFamily="18" charset="0"/>
            </a:endParaRPr>
          </a:p>
        </p:txBody>
      </p:sp>
      <p:sp>
        <p:nvSpPr>
          <p:cNvPr id="3" name="Rectangle 2"/>
          <p:cNvSpPr/>
          <p:nvPr/>
        </p:nvSpPr>
        <p:spPr>
          <a:xfrm>
            <a:off x="71406" y="1576976"/>
            <a:ext cx="7643866" cy="923330"/>
          </a:xfrm>
          <a:prstGeom prst="rect">
            <a:avLst/>
          </a:prstGeom>
        </p:spPr>
        <p:txBody>
          <a:bodyPr wrap="square">
            <a:spAutoFit/>
          </a:bodyPr>
          <a:lstStyle/>
          <a:p>
            <a:r>
              <a:rPr lang="fr-FR" dirty="0" smtClean="0"/>
              <a:t>La </a:t>
            </a:r>
            <a:r>
              <a:rPr lang="fr-FR" dirty="0" err="1" smtClean="0"/>
              <a:t>bioremédiation</a:t>
            </a:r>
            <a:r>
              <a:rPr lang="fr-FR" dirty="0" smtClean="0"/>
              <a:t> consiste à la décontamination des milieux pollués au moyen de techniques issues de la dégradation chimique ou d'autres activités d'organismes vivants</a:t>
            </a:r>
            <a:endParaRPr lang="fr-FR" dirty="0"/>
          </a:p>
        </p:txBody>
      </p:sp>
      <p:sp>
        <p:nvSpPr>
          <p:cNvPr id="4" name="Rectangle 3"/>
          <p:cNvSpPr/>
          <p:nvPr/>
        </p:nvSpPr>
        <p:spPr>
          <a:xfrm>
            <a:off x="142844" y="2571744"/>
            <a:ext cx="3291286" cy="369332"/>
          </a:xfrm>
          <a:prstGeom prst="rect">
            <a:avLst/>
          </a:prstGeom>
        </p:spPr>
        <p:txBody>
          <a:bodyPr wrap="none">
            <a:spAutoFit/>
          </a:bodyPr>
          <a:lstStyle/>
          <a:p>
            <a:pPr>
              <a:buFont typeface="Wingdings" pitchFamily="2" charset="2"/>
              <a:buChar char="§"/>
            </a:pPr>
            <a:r>
              <a:rPr lang="fr-FR" b="1" dirty="0" smtClean="0">
                <a:latin typeface="Times New Roman" pitchFamily="18" charset="0"/>
                <a:cs typeface="Times New Roman" pitchFamily="18" charset="0"/>
              </a:rPr>
              <a:t>Dépollution physico-chimique </a:t>
            </a:r>
            <a:endParaRPr lang="fr-FR" b="1" dirty="0">
              <a:latin typeface="Times New Roman" pitchFamily="18" charset="0"/>
              <a:cs typeface="Times New Roman" pitchFamily="18" charset="0"/>
            </a:endParaRPr>
          </a:p>
        </p:txBody>
      </p:sp>
      <p:sp>
        <p:nvSpPr>
          <p:cNvPr id="5" name="Rectangle 4"/>
          <p:cNvSpPr/>
          <p:nvPr/>
        </p:nvSpPr>
        <p:spPr>
          <a:xfrm>
            <a:off x="71406" y="3014489"/>
            <a:ext cx="7858180" cy="646331"/>
          </a:xfrm>
          <a:prstGeom prst="rect">
            <a:avLst/>
          </a:prstGeom>
        </p:spPr>
        <p:txBody>
          <a:bodyPr wrap="square">
            <a:spAutoFit/>
          </a:bodyPr>
          <a:lstStyle/>
          <a:p>
            <a:r>
              <a:rPr lang="fr-FR" dirty="0" smtClean="0">
                <a:latin typeface="Times New Roman" pitchFamily="18" charset="0"/>
                <a:cs typeface="Times New Roman" pitchFamily="18" charset="0"/>
              </a:rPr>
              <a:t>L'injection dans le terrain d'un liquide ou d'un gaz sous pression susceptible de dissoudre le ou les polluants existants dans la terre polluée.</a:t>
            </a:r>
            <a:endParaRPr lang="fr-FR" dirty="0">
              <a:latin typeface="Times New Roman" pitchFamily="18" charset="0"/>
              <a:cs typeface="Times New Roman" pitchFamily="18" charset="0"/>
            </a:endParaRPr>
          </a:p>
        </p:txBody>
      </p:sp>
      <p:sp>
        <p:nvSpPr>
          <p:cNvPr id="6" name="Rectangle 5"/>
          <p:cNvSpPr/>
          <p:nvPr/>
        </p:nvSpPr>
        <p:spPr>
          <a:xfrm>
            <a:off x="2857504" y="5274246"/>
            <a:ext cx="5214958" cy="369332"/>
          </a:xfrm>
          <a:prstGeom prst="rect">
            <a:avLst/>
          </a:prstGeom>
        </p:spPr>
        <p:txBody>
          <a:bodyPr wrap="square">
            <a:spAutoFit/>
          </a:bodyPr>
          <a:lstStyle/>
          <a:p>
            <a:r>
              <a:rPr lang="fr-FR" b="1" dirty="0" smtClean="0"/>
              <a:t>Responsables du module : Dr. </a:t>
            </a:r>
            <a:r>
              <a:rPr lang="fr-FR" b="1" dirty="0" err="1" smtClean="0"/>
              <a:t>Tebbani</a:t>
            </a:r>
            <a:r>
              <a:rPr lang="fr-FR" b="1" dirty="0" smtClean="0"/>
              <a:t> </a:t>
            </a:r>
            <a:r>
              <a:rPr lang="fr-FR" b="1" dirty="0" err="1" smtClean="0"/>
              <a:t>Fethi</a:t>
            </a:r>
            <a:endParaRPr lang="fr-FR" b="1" dirty="0"/>
          </a:p>
        </p:txBody>
      </p:sp>
      <p:sp>
        <p:nvSpPr>
          <p:cNvPr id="20481" name="Rectangle 1"/>
          <p:cNvSpPr>
            <a:spLocks noChangeArrowheads="1"/>
          </p:cNvSpPr>
          <p:nvPr/>
        </p:nvSpPr>
        <p:spPr bwMode="auto">
          <a:xfrm>
            <a:off x="4572032" y="3786190"/>
            <a:ext cx="328611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Fin du Chapitre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Merci pour votre  attention  </a:t>
            </a:r>
            <a:endParaRPr kumimoji="0" lang="fr-FR" b="1"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226</TotalTime>
  <Words>872</Words>
  <Application>Microsoft Office PowerPoint</Application>
  <PresentationFormat>Affichage à l'écran (4:3)</PresentationFormat>
  <Paragraphs>59</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Débit</vt:lpstr>
      <vt:lpstr>Diapositive 1</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mtech</dc:creator>
  <cp:lastModifiedBy>mtech</cp:lastModifiedBy>
  <cp:revision>6</cp:revision>
  <dcterms:created xsi:type="dcterms:W3CDTF">2020-04-03T20:50:01Z</dcterms:created>
  <dcterms:modified xsi:type="dcterms:W3CDTF">2020-04-04T21:47:42Z</dcterms:modified>
</cp:coreProperties>
</file>